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44" y="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1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7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6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6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0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8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2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0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8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7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E3813-08CC-4E44-B40D-412D82D3ED94}" type="datetimeFigureOut">
              <a:rPr lang="en-US" smtClean="0"/>
              <a:t>24/04/16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146C2-FD7A-CD47-BE98-F524685FA51A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1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eamrace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5" b="32238"/>
          <a:stretch/>
        </p:blipFill>
        <p:spPr>
          <a:xfrm>
            <a:off x="-57294" y="1565906"/>
            <a:ext cx="9262164" cy="2711691"/>
          </a:xfrm>
          <a:prstGeom prst="rect">
            <a:avLst/>
          </a:prstGeom>
        </p:spPr>
      </p:pic>
      <p:sp>
        <p:nvSpPr>
          <p:cNvPr id="6" name="Right Triangle 5"/>
          <p:cNvSpPr/>
          <p:nvPr/>
        </p:nvSpPr>
        <p:spPr>
          <a:xfrm rot="5400000">
            <a:off x="2095978" y="-577819"/>
            <a:ext cx="2711691" cy="6999142"/>
          </a:xfrm>
          <a:prstGeom prst="rtTriangle">
            <a:avLst/>
          </a:prstGeom>
          <a:solidFill>
            <a:srgbClr val="10253F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SCIRA TRANSPAREN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56" y="621919"/>
            <a:ext cx="1537924" cy="1898808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3437505" y="4075310"/>
            <a:ext cx="5881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Arial Narrow"/>
                <a:cs typeface="Arial Narrow"/>
              </a:rPr>
              <a:t>SCIRA Team Race</a:t>
            </a:r>
            <a:endParaRPr lang="en-US" sz="60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556" y="6194641"/>
            <a:ext cx="2788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 Narrow"/>
                <a:cs typeface="Arial Narrow"/>
              </a:rPr>
              <a:t>PROMOTION COMMITTEE</a:t>
            </a:r>
            <a:endParaRPr lang="en-US" sz="20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594620" y="6594751"/>
            <a:ext cx="1944297" cy="0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170031" y="6178551"/>
            <a:ext cx="0" cy="578948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46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7294" y="0"/>
            <a:ext cx="9201294" cy="1393194"/>
            <a:chOff x="-57294" y="1565906"/>
            <a:chExt cx="9262164" cy="2711691"/>
          </a:xfrm>
        </p:grpSpPr>
        <p:pic>
          <p:nvPicPr>
            <p:cNvPr id="4" name="Picture 3" descr="teamrace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425" b="32238"/>
            <a:stretch/>
          </p:blipFill>
          <p:spPr>
            <a:xfrm>
              <a:off x="-57294" y="1565906"/>
              <a:ext cx="9262164" cy="2711691"/>
            </a:xfrm>
            <a:prstGeom prst="rect">
              <a:avLst/>
            </a:prstGeom>
          </p:spPr>
        </p:pic>
        <p:sp>
          <p:nvSpPr>
            <p:cNvPr id="6" name="Right Triangle 5"/>
            <p:cNvSpPr/>
            <p:nvPr/>
          </p:nvSpPr>
          <p:spPr>
            <a:xfrm rot="5400000">
              <a:off x="2095978" y="-577819"/>
              <a:ext cx="2711691" cy="6999142"/>
            </a:xfrm>
            <a:prstGeom prst="rtTriangle">
              <a:avLst/>
            </a:prstGeom>
            <a:solidFill>
              <a:srgbClr val="10253F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221787" y="1546441"/>
            <a:ext cx="1383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Arial Narrow"/>
                <a:cs typeface="Arial Narrow"/>
              </a:rPr>
              <a:t>GOALS</a:t>
            </a:r>
            <a:endParaRPr lang="en-US" sz="20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042920" y="1946551"/>
            <a:ext cx="1944297" cy="0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618331" y="1530351"/>
            <a:ext cx="0" cy="578948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84487" y="3121240"/>
            <a:ext cx="7721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arenR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Promote Juniors &amp; Female.</a:t>
            </a:r>
          </a:p>
          <a:p>
            <a:pPr marL="342900" indent="-342900" algn="just">
              <a:buAutoNum type="arabicParenR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Promote small countries that may organize this kind of events at low cost and resources.</a:t>
            </a:r>
          </a:p>
          <a:p>
            <a:pPr marL="342900" indent="-342900" algn="just">
              <a:buAutoNum type="arabicParenR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To be a footbridge for incomers to snipe class.</a:t>
            </a:r>
          </a:p>
          <a:p>
            <a:pPr marL="342900" indent="-342900" algn="just">
              <a:buAutoNum type="arabicParenR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To show that Snipe is more than a fleet boat.</a:t>
            </a:r>
          </a:p>
          <a:p>
            <a:pPr marL="342900" indent="-342900" algn="just">
              <a:buAutoNum type="arabicParenR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To bring a new, dynamic &amp; exciting side of our class.</a:t>
            </a:r>
          </a:p>
          <a:p>
            <a:pPr marL="342900" indent="-342900" algn="just">
              <a:buAutoNum type="arabicParenR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To increase appearance in social media and sailing publications.</a:t>
            </a:r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605" y="376141"/>
            <a:ext cx="174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Narrow"/>
                <a:cs typeface="Arial Narrow"/>
              </a:rPr>
              <a:t>SCIRA Team Race</a:t>
            </a:r>
            <a:endParaRPr lang="en-US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97131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7294" y="0"/>
            <a:ext cx="9201294" cy="1393194"/>
            <a:chOff x="-57294" y="1565906"/>
            <a:chExt cx="9262164" cy="2711691"/>
          </a:xfrm>
        </p:grpSpPr>
        <p:pic>
          <p:nvPicPr>
            <p:cNvPr id="4" name="Picture 3" descr="teamrace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425" b="32238"/>
            <a:stretch/>
          </p:blipFill>
          <p:spPr>
            <a:xfrm>
              <a:off x="-57294" y="1565906"/>
              <a:ext cx="9262164" cy="2711691"/>
            </a:xfrm>
            <a:prstGeom prst="rect">
              <a:avLst/>
            </a:prstGeom>
          </p:spPr>
        </p:pic>
        <p:sp>
          <p:nvSpPr>
            <p:cNvPr id="6" name="Right Triangle 5"/>
            <p:cNvSpPr/>
            <p:nvPr/>
          </p:nvSpPr>
          <p:spPr>
            <a:xfrm rot="5400000">
              <a:off x="2095978" y="-577819"/>
              <a:ext cx="2711691" cy="6999142"/>
            </a:xfrm>
            <a:prstGeom prst="rtTriangle">
              <a:avLst/>
            </a:prstGeom>
            <a:solidFill>
              <a:srgbClr val="10253F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042920" y="1546441"/>
            <a:ext cx="156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Arial Narrow"/>
                <a:cs typeface="Arial Narrow"/>
              </a:rPr>
              <a:t>RESOURCES</a:t>
            </a:r>
            <a:endParaRPr lang="en-US" sz="20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042920" y="1946551"/>
            <a:ext cx="1944297" cy="0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618331" y="1530351"/>
            <a:ext cx="0" cy="578948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84487" y="3121240"/>
            <a:ext cx="77211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In organizing Team Race Regattas, depending on the courses options, low cost and resources are the main reason.</a:t>
            </a:r>
          </a:p>
          <a:p>
            <a:pPr algn="just"/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  <a:p>
            <a:pPr marL="285750" indent="-285750" algn="just">
              <a:buFont typeface="Wingdings" charset="0"/>
              <a:buChar char="Ø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RIBS:			3 ribs required (Jury, </a:t>
            </a:r>
            <a:r>
              <a:rPr lang="en-US" sz="1600" dirty="0" err="1" smtClean="0">
                <a:solidFill>
                  <a:schemeClr val="bg1"/>
                </a:solidFill>
                <a:latin typeface="Arial Narrow"/>
                <a:cs typeface="Arial Narrow"/>
              </a:rPr>
              <a:t>marksettle</a:t>
            </a: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 and RC boat)</a:t>
            </a:r>
          </a:p>
          <a:p>
            <a:pPr marL="285750" indent="-285750" algn="just">
              <a:buFont typeface="Wingdings" charset="0"/>
              <a:buChar char="Ø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MARKS:		2 course marks + 1 buoy for the starting / finish line</a:t>
            </a:r>
          </a:p>
          <a:p>
            <a:pPr marL="285750" indent="-285750" algn="just">
              <a:buFont typeface="Wingdings" charset="0"/>
              <a:buChar char="Ø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RACE OFFICE:	Not necessary</a:t>
            </a:r>
          </a:p>
          <a:p>
            <a:pPr marL="285750" indent="-285750" algn="just">
              <a:buFont typeface="Wingdings" charset="0"/>
              <a:buChar char="Ø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MEASUREMENTS:	Not necessary</a:t>
            </a:r>
          </a:p>
          <a:p>
            <a:pPr marL="285750" indent="-285750" algn="just">
              <a:buFont typeface="Wingdings" charset="0"/>
              <a:buChar char="Ø"/>
            </a:pP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STAFF:			5 – 6 people (2 RC boat + 1 mark settle + 2 juries)</a:t>
            </a:r>
          </a:p>
          <a:p>
            <a:pPr algn="just"/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 </a:t>
            </a:r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605" y="376141"/>
            <a:ext cx="174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Narrow"/>
                <a:cs typeface="Arial Narrow"/>
              </a:rPr>
              <a:t>SCIRA Team Race</a:t>
            </a:r>
            <a:endParaRPr lang="en-US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55287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7294" y="0"/>
            <a:ext cx="9201294" cy="1393194"/>
            <a:chOff x="-57294" y="1565906"/>
            <a:chExt cx="9262164" cy="2711691"/>
          </a:xfrm>
        </p:grpSpPr>
        <p:pic>
          <p:nvPicPr>
            <p:cNvPr id="4" name="Picture 3" descr="teamrace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425" b="32238"/>
            <a:stretch/>
          </p:blipFill>
          <p:spPr>
            <a:xfrm>
              <a:off x="-57294" y="1565906"/>
              <a:ext cx="9262164" cy="2711691"/>
            </a:xfrm>
            <a:prstGeom prst="rect">
              <a:avLst/>
            </a:prstGeom>
          </p:spPr>
        </p:pic>
        <p:sp>
          <p:nvSpPr>
            <p:cNvPr id="6" name="Right Triangle 5"/>
            <p:cNvSpPr/>
            <p:nvPr/>
          </p:nvSpPr>
          <p:spPr>
            <a:xfrm rot="5400000">
              <a:off x="2095978" y="-577819"/>
              <a:ext cx="2711691" cy="6999142"/>
            </a:xfrm>
            <a:prstGeom prst="rtTriangle">
              <a:avLst/>
            </a:prstGeom>
            <a:solidFill>
              <a:srgbClr val="10253F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042920" y="1546441"/>
            <a:ext cx="156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Arial Narrow"/>
                <a:cs typeface="Arial Narrow"/>
              </a:rPr>
              <a:t>TEAMS</a:t>
            </a:r>
            <a:endParaRPr lang="en-US" sz="20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042920" y="1946551"/>
            <a:ext cx="1944297" cy="0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618331" y="1530351"/>
            <a:ext cx="0" cy="578948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84487" y="2232240"/>
            <a:ext cx="7721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To promote the Junior &amp; Female members in Snipe Class</a:t>
            </a: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,</a:t>
            </a: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Arial Narrow"/>
                <a:cs typeface="Arial Narrow"/>
              </a:rPr>
              <a:t>each team must have two female and two </a:t>
            </a: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junior </a:t>
            </a:r>
            <a:r>
              <a:rPr lang="en-US" sz="1600" dirty="0">
                <a:solidFill>
                  <a:schemeClr val="bg1"/>
                </a:solidFill>
                <a:latin typeface="Arial Narrow"/>
                <a:cs typeface="Arial Narrow"/>
              </a:rPr>
              <a:t>members.</a:t>
            </a:r>
            <a:endParaRPr lang="en-US" sz="16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There is no limit in changing positions. It means that a skipper in one Round </a:t>
            </a:r>
            <a:r>
              <a:rPr lang="en-US" sz="1600" dirty="0" err="1" smtClean="0">
                <a:solidFill>
                  <a:schemeClr val="bg1"/>
                </a:solidFill>
                <a:latin typeface="Arial Narrow"/>
                <a:cs typeface="Arial Narrow"/>
              </a:rPr>
              <a:t>Robind</a:t>
            </a: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 race may be a crew for other race but always within his /her team. The members of a Team can move freely from a position in a boat to other.</a:t>
            </a:r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It is </a:t>
            </a:r>
            <a:r>
              <a:rPr lang="en-US" sz="1600" dirty="0" err="1" smtClean="0">
                <a:solidFill>
                  <a:schemeClr val="bg1"/>
                </a:solidFill>
                <a:latin typeface="Arial Narrow"/>
                <a:cs typeface="Arial Narrow"/>
              </a:rPr>
              <a:t>permited</a:t>
            </a: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 the change of position in a boat while </a:t>
            </a:r>
            <a:r>
              <a:rPr lang="en-US" sz="1600" i="1" dirty="0" smtClean="0">
                <a:solidFill>
                  <a:schemeClr val="bg1"/>
                </a:solidFill>
                <a:latin typeface="Arial Narrow"/>
                <a:cs typeface="Arial Narrow"/>
              </a:rPr>
              <a:t>racing.</a:t>
            </a:r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 </a:t>
            </a:r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605" y="376141"/>
            <a:ext cx="174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Narrow"/>
                <a:cs typeface="Arial Narrow"/>
              </a:rPr>
              <a:t>SCIRA Team Race</a:t>
            </a:r>
            <a:endParaRPr lang="en-US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4487" y="3972140"/>
            <a:ext cx="221431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 Narrow"/>
                <a:cs typeface="Arial Narrow"/>
              </a:rPr>
              <a:t>THREE (3) BOATS TEAM</a:t>
            </a:r>
            <a:endParaRPr lang="en-US" sz="1600" dirty="0">
              <a:solidFill>
                <a:schemeClr val="tx2">
                  <a:lumMod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28606" y="3956480"/>
            <a:ext cx="221431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 Narrow"/>
                <a:cs typeface="Arial Narrow"/>
              </a:rPr>
              <a:t>FOUR (4) BOATS TEAM</a:t>
            </a:r>
            <a:endParaRPr lang="en-US" sz="1600" dirty="0">
              <a:solidFill>
                <a:schemeClr val="tx2">
                  <a:lumMod val="50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4487" y="4310694"/>
            <a:ext cx="3712914" cy="2369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Pros: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Cheap in travel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Small courses (5-7 minutes) that may be settle close to club to follow races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Easy to find boats for those not bringing their own boats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Only 1 jury boat required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Easy for small countries to attend</a:t>
            </a:r>
          </a:p>
          <a:p>
            <a:pPr algn="just"/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just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Against: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Less exciting situation while </a:t>
            </a:r>
            <a:r>
              <a:rPr lang="en-US" sz="1200" i="1" dirty="0" smtClean="0">
                <a:solidFill>
                  <a:schemeClr val="bg1"/>
                </a:solidFill>
                <a:latin typeface="Arial Narrow"/>
                <a:cs typeface="Arial Narrow"/>
              </a:rPr>
              <a:t>racing</a:t>
            </a:r>
          </a:p>
          <a:p>
            <a:pPr algn="just"/>
            <a:endParaRPr lang="en-US" sz="1200" dirty="0" smtClean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just"/>
            <a:endParaRPr lang="en-US" sz="1600" dirty="0" smtClean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28606" y="4310694"/>
            <a:ext cx="3712914" cy="193899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Pros: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Very active races and exciting situations</a:t>
            </a:r>
          </a:p>
          <a:p>
            <a:pPr algn="just"/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  <a:p>
            <a:pPr algn="just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Against: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Expensive in travel (8 people)</a:t>
            </a:r>
          </a:p>
          <a:p>
            <a:pPr marL="342900" indent="-342900" algn="just">
              <a:buAutoNum type="alphaLcParenR"/>
            </a:pPr>
            <a:r>
              <a:rPr lang="en-US" sz="1200" dirty="0">
                <a:solidFill>
                  <a:schemeClr val="bg1"/>
                </a:solidFill>
                <a:latin typeface="Arial Narrow"/>
                <a:cs typeface="Arial Narrow"/>
              </a:rPr>
              <a:t>C</a:t>
            </a: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ourses have to be enough big to hold inside 8 boats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Increases the difficulty for finding boats for those not bringing their own boats</a:t>
            </a:r>
          </a:p>
          <a:p>
            <a:pPr marL="342900" indent="-342900" algn="just">
              <a:buAutoNum type="alphaLcParenR"/>
            </a:pPr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Probably, the fleet will divide in 2 groups (4 ahead and 4 back fighting), so 2 jury boats required.</a:t>
            </a:r>
          </a:p>
        </p:txBody>
      </p:sp>
    </p:spTree>
    <p:extLst>
      <p:ext uri="{BB962C8B-B14F-4D97-AF65-F5344CB8AC3E}">
        <p14:creationId xmlns:p14="http://schemas.microsoft.com/office/powerpoint/2010/main" val="257295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93195"/>
            <a:ext cx="9144000" cy="6858000"/>
          </a:xfrm>
          <a:prstGeom prst="rect">
            <a:avLst/>
          </a:prstGeom>
          <a:solidFill>
            <a:srgbClr val="1025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7294" y="0"/>
            <a:ext cx="9201294" cy="1393194"/>
            <a:chOff x="-57294" y="1565906"/>
            <a:chExt cx="9262164" cy="2711691"/>
          </a:xfrm>
        </p:grpSpPr>
        <p:pic>
          <p:nvPicPr>
            <p:cNvPr id="4" name="Picture 3" descr="teamrace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425" b="32238"/>
            <a:stretch/>
          </p:blipFill>
          <p:spPr>
            <a:xfrm>
              <a:off x="-57294" y="1565906"/>
              <a:ext cx="9262164" cy="2711691"/>
            </a:xfrm>
            <a:prstGeom prst="rect">
              <a:avLst/>
            </a:prstGeom>
          </p:spPr>
        </p:pic>
        <p:sp>
          <p:nvSpPr>
            <p:cNvPr id="6" name="Right Triangle 5"/>
            <p:cNvSpPr/>
            <p:nvPr/>
          </p:nvSpPr>
          <p:spPr>
            <a:xfrm rot="5400000">
              <a:off x="2095978" y="-577819"/>
              <a:ext cx="2711691" cy="6999142"/>
            </a:xfrm>
            <a:prstGeom prst="rtTriangle">
              <a:avLst/>
            </a:prstGeom>
            <a:solidFill>
              <a:srgbClr val="10253F">
                <a:alpha val="65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042920" y="1546441"/>
            <a:ext cx="156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bg1"/>
                </a:solidFill>
                <a:latin typeface="Arial Narrow"/>
                <a:cs typeface="Arial Narrow"/>
              </a:rPr>
              <a:t>COURSES</a:t>
            </a:r>
            <a:endParaRPr lang="en-US" sz="20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042920" y="1946551"/>
            <a:ext cx="1944297" cy="0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618331" y="1530351"/>
            <a:ext cx="0" cy="578948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4783" y="2371940"/>
            <a:ext cx="1045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OPTION A</a:t>
            </a:r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1069058" y="2865666"/>
            <a:ext cx="136291" cy="143999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069058" y="6223001"/>
            <a:ext cx="136291" cy="143999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7200" y="4435751"/>
            <a:ext cx="1224297" cy="0"/>
          </a:xfrm>
          <a:prstGeom prst="line">
            <a:avLst/>
          </a:prstGeom>
          <a:ln w="3175" cmpd="sng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711497" y="4293669"/>
            <a:ext cx="174625" cy="284163"/>
            <a:chOff x="4747" y="12969"/>
            <a:chExt cx="1293" cy="2457"/>
          </a:xfrm>
        </p:grpSpPr>
        <p:sp>
          <p:nvSpPr>
            <p:cNvPr id="8" name="Rectangle 2" descr="Ángulos"/>
            <p:cNvSpPr>
              <a:spLocks noChangeArrowheads="1"/>
            </p:cNvSpPr>
            <p:nvPr/>
          </p:nvSpPr>
          <p:spPr bwMode="auto">
            <a:xfrm>
              <a:off x="5074" y="13562"/>
              <a:ext cx="637" cy="1442"/>
            </a:xfrm>
            <a:prstGeom prst="rect">
              <a:avLst/>
            </a:prstGeom>
            <a:pattFill prst="divot">
              <a:fgClr>
                <a:srgbClr val="7F7F7F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>
              <a:off x="4755" y="12969"/>
              <a:ext cx="1277" cy="1193"/>
            </a:xfrm>
            <a:custGeom>
              <a:avLst/>
              <a:gdLst>
                <a:gd name="G0" fmla="+- 5397 0 0"/>
                <a:gd name="G1" fmla="+- 11793001 0 0"/>
                <a:gd name="G2" fmla="+- 0 0 11793001"/>
                <a:gd name="T0" fmla="*/ 0 256 1"/>
                <a:gd name="T1" fmla="*/ 180 256 1"/>
                <a:gd name="G3" fmla="+- 11793001 T0 T1"/>
                <a:gd name="T2" fmla="*/ 0 256 1"/>
                <a:gd name="T3" fmla="*/ 90 256 1"/>
                <a:gd name="G4" fmla="+- 11793001 T2 T3"/>
                <a:gd name="G5" fmla="*/ G4 2 1"/>
                <a:gd name="T4" fmla="*/ 90 256 1"/>
                <a:gd name="T5" fmla="*/ 0 256 1"/>
                <a:gd name="G6" fmla="+- 11793001 T4 T5"/>
                <a:gd name="G7" fmla="*/ G6 2 1"/>
                <a:gd name="G8" fmla="abs 11793001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97"/>
                <a:gd name="G18" fmla="*/ 5397 1 2"/>
                <a:gd name="G19" fmla="+- G18 5400 0"/>
                <a:gd name="G20" fmla="cos G19 11793001"/>
                <a:gd name="G21" fmla="sin G19 11793001"/>
                <a:gd name="G22" fmla="+- G20 10800 0"/>
                <a:gd name="G23" fmla="+- G21 10800 0"/>
                <a:gd name="G24" fmla="+- 10800 0 G20"/>
                <a:gd name="G25" fmla="+- 5397 10800 0"/>
                <a:gd name="G26" fmla="?: G9 G17 G25"/>
                <a:gd name="G27" fmla="?: G9 0 21600"/>
                <a:gd name="G28" fmla="cos 10800 11793001"/>
                <a:gd name="G29" fmla="sin 10800 11793001"/>
                <a:gd name="G30" fmla="sin 5397 11793001"/>
                <a:gd name="G31" fmla="+- G28 10800 0"/>
                <a:gd name="G32" fmla="+- G29 10800 0"/>
                <a:gd name="G33" fmla="+- G30 10800 0"/>
                <a:gd name="G34" fmla="?: G4 0 G31"/>
                <a:gd name="G35" fmla="?: 11793001 G34 0"/>
                <a:gd name="G36" fmla="?: G6 G35 G31"/>
                <a:gd name="G37" fmla="+- 21600 0 G36"/>
                <a:gd name="G38" fmla="?: G4 0 G33"/>
                <a:gd name="G39" fmla="?: 11793001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1 w 21600"/>
                <a:gd name="T15" fmla="*/ 10807 h 21600"/>
                <a:gd name="T16" fmla="*/ 10800 w 21600"/>
                <a:gd name="T17" fmla="*/ 5403 h 21600"/>
                <a:gd name="T18" fmla="*/ 18899 w 21600"/>
                <a:gd name="T19" fmla="*/ 1080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3" y="10805"/>
                  </a:moveTo>
                  <a:cubicBezTo>
                    <a:pt x="5403" y="10803"/>
                    <a:pt x="5403" y="10801"/>
                    <a:pt x="5403" y="10800"/>
                  </a:cubicBezTo>
                  <a:cubicBezTo>
                    <a:pt x="5403" y="7819"/>
                    <a:pt x="7819" y="5403"/>
                    <a:pt x="10800" y="5403"/>
                  </a:cubicBezTo>
                  <a:cubicBezTo>
                    <a:pt x="13780" y="5403"/>
                    <a:pt x="16197" y="7819"/>
                    <a:pt x="16197" y="10800"/>
                  </a:cubicBezTo>
                  <a:cubicBezTo>
                    <a:pt x="16196" y="10801"/>
                    <a:pt x="16196" y="10803"/>
                    <a:pt x="16196" y="10805"/>
                  </a:cubicBezTo>
                  <a:lnTo>
                    <a:pt x="21599" y="10810"/>
                  </a:lnTo>
                  <a:cubicBezTo>
                    <a:pt x="21599" y="10806"/>
                    <a:pt x="21600" y="10803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03"/>
                    <a:pt x="0" y="10806"/>
                    <a:pt x="0" y="1081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4747" y="13562"/>
              <a:ext cx="329" cy="14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5"/>
            <p:cNvSpPr>
              <a:spLocks noChangeArrowheads="1"/>
            </p:cNvSpPr>
            <p:nvPr/>
          </p:nvSpPr>
          <p:spPr bwMode="auto">
            <a:xfrm rot="10800000">
              <a:off x="5711" y="15006"/>
              <a:ext cx="327" cy="42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5711" y="13561"/>
              <a:ext cx="329" cy="14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 rot="10800000">
              <a:off x="4747" y="15006"/>
              <a:ext cx="327" cy="42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5306" y="14871"/>
              <a:ext cx="180" cy="343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7F7F7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5076" y="13561"/>
              <a:ext cx="64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AutoShape 10" descr="Ángulos"/>
            <p:cNvSpPr>
              <a:spLocks noChangeArrowheads="1"/>
            </p:cNvSpPr>
            <p:nvPr/>
          </p:nvSpPr>
          <p:spPr bwMode="auto">
            <a:xfrm rot="10800000">
              <a:off x="5292" y="13350"/>
              <a:ext cx="210" cy="14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divo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>
              <a:off x="5306" y="14100"/>
              <a:ext cx="180" cy="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12"/>
            <p:cNvSpPr>
              <a:spLocks noChangeArrowheads="1"/>
            </p:cNvSpPr>
            <p:nvPr/>
          </p:nvSpPr>
          <p:spPr bwMode="auto">
            <a:xfrm rot="16200000">
              <a:off x="5318" y="13933"/>
              <a:ext cx="155" cy="18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3" descr="Horizontal oscura"/>
            <p:cNvSpPr>
              <a:spLocks noChangeArrowheads="1"/>
            </p:cNvSpPr>
            <p:nvPr/>
          </p:nvSpPr>
          <p:spPr bwMode="auto">
            <a:xfrm>
              <a:off x="5330" y="14135"/>
              <a:ext cx="125" cy="405"/>
            </a:xfrm>
            <a:prstGeom prst="rect">
              <a:avLst/>
            </a:prstGeom>
            <a:pattFill prst="dkHorz">
              <a:fgClr>
                <a:srgbClr val="5A5A5A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AutoShape 14"/>
            <p:cNvSpPr>
              <a:spLocks noChangeArrowheads="1"/>
            </p:cNvSpPr>
            <p:nvPr/>
          </p:nvSpPr>
          <p:spPr bwMode="auto">
            <a:xfrm rot="16200000">
              <a:off x="5365" y="14832"/>
              <a:ext cx="57" cy="5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D0D0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WordArt 15"/>
            <p:cNvSpPr>
              <a:spLocks noChangeArrowheads="1" noChangeShapeType="1" noTextEdit="1"/>
            </p:cNvSpPr>
            <p:nvPr/>
          </p:nvSpPr>
          <p:spPr bwMode="auto">
            <a:xfrm rot="5400000">
              <a:off x="4488" y="14131"/>
              <a:ext cx="846" cy="8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</a:rPr>
                <a:t>ENTRENADOR</a:t>
              </a:r>
              <a:endParaRPr lang="en-US" sz="800" kern="10" spc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endParaRPr>
            </a:p>
          </p:txBody>
        </p:sp>
        <p:sp>
          <p:nvSpPr>
            <p:cNvPr id="27" name="WordArt 16"/>
            <p:cNvSpPr>
              <a:spLocks noChangeArrowheads="1" noChangeShapeType="1" noTextEdit="1"/>
            </p:cNvSpPr>
            <p:nvPr/>
          </p:nvSpPr>
          <p:spPr bwMode="auto">
            <a:xfrm rot="16200000">
              <a:off x="5448" y="14139"/>
              <a:ext cx="846" cy="8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</a:rPr>
                <a:t>CLUB NÁUTICO</a:t>
              </a:r>
              <a:endParaRPr lang="en-US" sz="800" kern="10" spc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29" name="Line 19"/>
          <p:cNvSpPr>
            <a:spLocks noChangeShapeType="1"/>
          </p:cNvSpPr>
          <p:nvPr/>
        </p:nvSpPr>
        <p:spPr bwMode="auto">
          <a:xfrm>
            <a:off x="5007198" y="5010609"/>
            <a:ext cx="0" cy="0"/>
          </a:xfrm>
          <a:prstGeom prst="line">
            <a:avLst/>
          </a:prstGeom>
          <a:noFill/>
          <a:ln w="381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8" name="Group 1027"/>
          <p:cNvGrpSpPr/>
          <p:nvPr/>
        </p:nvGrpSpPr>
        <p:grpSpPr>
          <a:xfrm>
            <a:off x="475692" y="4093848"/>
            <a:ext cx="212502" cy="352346"/>
            <a:chOff x="5007198" y="3581958"/>
            <a:chExt cx="212502" cy="352346"/>
          </a:xfrm>
        </p:grpSpPr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5007198" y="3581958"/>
              <a:ext cx="212502" cy="171449"/>
            </a:xfrm>
            <a:custGeom>
              <a:avLst/>
              <a:gdLst>
                <a:gd name="T0" fmla="*/ 208 w 208"/>
                <a:gd name="T1" fmla="*/ 32 h 250"/>
                <a:gd name="T2" fmla="*/ 201 w 208"/>
                <a:gd name="T3" fmla="*/ 43 h 250"/>
                <a:gd name="T4" fmla="*/ 195 w 208"/>
                <a:gd name="T5" fmla="*/ 51 h 250"/>
                <a:gd name="T6" fmla="*/ 188 w 208"/>
                <a:gd name="T7" fmla="*/ 56 h 250"/>
                <a:gd name="T8" fmla="*/ 182 w 208"/>
                <a:gd name="T9" fmla="*/ 61 h 250"/>
                <a:gd name="T10" fmla="*/ 175 w 208"/>
                <a:gd name="T11" fmla="*/ 64 h 250"/>
                <a:gd name="T12" fmla="*/ 169 w 208"/>
                <a:gd name="T13" fmla="*/ 65 h 250"/>
                <a:gd name="T14" fmla="*/ 156 w 208"/>
                <a:gd name="T15" fmla="*/ 65 h 250"/>
                <a:gd name="T16" fmla="*/ 143 w 208"/>
                <a:gd name="T17" fmla="*/ 61 h 250"/>
                <a:gd name="T18" fmla="*/ 130 w 208"/>
                <a:gd name="T19" fmla="*/ 53 h 250"/>
                <a:gd name="T20" fmla="*/ 117 w 208"/>
                <a:gd name="T21" fmla="*/ 43 h 250"/>
                <a:gd name="T22" fmla="*/ 104 w 208"/>
                <a:gd name="T23" fmla="*/ 32 h 250"/>
                <a:gd name="T24" fmla="*/ 91 w 208"/>
                <a:gd name="T25" fmla="*/ 22 h 250"/>
                <a:gd name="T26" fmla="*/ 78 w 208"/>
                <a:gd name="T27" fmla="*/ 11 h 250"/>
                <a:gd name="T28" fmla="*/ 65 w 208"/>
                <a:gd name="T29" fmla="*/ 5 h 250"/>
                <a:gd name="T30" fmla="*/ 52 w 208"/>
                <a:gd name="T31" fmla="*/ 0 h 250"/>
                <a:gd name="T32" fmla="*/ 39 w 208"/>
                <a:gd name="T33" fmla="*/ 0 h 250"/>
                <a:gd name="T34" fmla="*/ 33 w 208"/>
                <a:gd name="T35" fmla="*/ 1 h 250"/>
                <a:gd name="T36" fmla="*/ 26 w 208"/>
                <a:gd name="T37" fmla="*/ 4 h 250"/>
                <a:gd name="T38" fmla="*/ 20 w 208"/>
                <a:gd name="T39" fmla="*/ 9 h 250"/>
                <a:gd name="T40" fmla="*/ 13 w 208"/>
                <a:gd name="T41" fmla="*/ 14 h 250"/>
                <a:gd name="T42" fmla="*/ 7 w 208"/>
                <a:gd name="T43" fmla="*/ 22 h 250"/>
                <a:gd name="T44" fmla="*/ 0 w 208"/>
                <a:gd name="T45" fmla="*/ 32 h 250"/>
                <a:gd name="T46" fmla="*/ 0 w 208"/>
                <a:gd name="T47" fmla="*/ 218 h 250"/>
                <a:gd name="T48" fmla="*/ 7 w 208"/>
                <a:gd name="T49" fmla="*/ 207 h 250"/>
                <a:gd name="T50" fmla="*/ 13 w 208"/>
                <a:gd name="T51" fmla="*/ 199 h 250"/>
                <a:gd name="T52" fmla="*/ 20 w 208"/>
                <a:gd name="T53" fmla="*/ 194 h 250"/>
                <a:gd name="T54" fmla="*/ 26 w 208"/>
                <a:gd name="T55" fmla="*/ 189 h 250"/>
                <a:gd name="T56" fmla="*/ 33 w 208"/>
                <a:gd name="T57" fmla="*/ 186 h 250"/>
                <a:gd name="T58" fmla="*/ 39 w 208"/>
                <a:gd name="T59" fmla="*/ 185 h 250"/>
                <a:gd name="T60" fmla="*/ 52 w 208"/>
                <a:gd name="T61" fmla="*/ 185 h 250"/>
                <a:gd name="T62" fmla="*/ 65 w 208"/>
                <a:gd name="T63" fmla="*/ 190 h 250"/>
                <a:gd name="T64" fmla="*/ 78 w 208"/>
                <a:gd name="T65" fmla="*/ 197 h 250"/>
                <a:gd name="T66" fmla="*/ 91 w 208"/>
                <a:gd name="T67" fmla="*/ 207 h 250"/>
                <a:gd name="T68" fmla="*/ 104 w 208"/>
                <a:gd name="T69" fmla="*/ 218 h 250"/>
                <a:gd name="T70" fmla="*/ 117 w 208"/>
                <a:gd name="T71" fmla="*/ 228 h 250"/>
                <a:gd name="T72" fmla="*/ 130 w 208"/>
                <a:gd name="T73" fmla="*/ 238 h 250"/>
                <a:gd name="T74" fmla="*/ 143 w 208"/>
                <a:gd name="T75" fmla="*/ 246 h 250"/>
                <a:gd name="T76" fmla="*/ 156 w 208"/>
                <a:gd name="T77" fmla="*/ 250 h 250"/>
                <a:gd name="T78" fmla="*/ 169 w 208"/>
                <a:gd name="T79" fmla="*/ 250 h 250"/>
                <a:gd name="T80" fmla="*/ 175 w 208"/>
                <a:gd name="T81" fmla="*/ 249 h 250"/>
                <a:gd name="T82" fmla="*/ 182 w 208"/>
                <a:gd name="T83" fmla="*/ 246 h 250"/>
                <a:gd name="T84" fmla="*/ 188 w 208"/>
                <a:gd name="T85" fmla="*/ 241 h 250"/>
                <a:gd name="T86" fmla="*/ 195 w 208"/>
                <a:gd name="T87" fmla="*/ 236 h 250"/>
                <a:gd name="T88" fmla="*/ 201 w 208"/>
                <a:gd name="T89" fmla="*/ 228 h 250"/>
                <a:gd name="T90" fmla="*/ 208 w 208"/>
                <a:gd name="T91" fmla="*/ 218 h 250"/>
                <a:gd name="T92" fmla="*/ 208 w 208"/>
                <a:gd name="T93" fmla="*/ 3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8" h="250">
                  <a:moveTo>
                    <a:pt x="208" y="32"/>
                  </a:moveTo>
                  <a:lnTo>
                    <a:pt x="201" y="43"/>
                  </a:lnTo>
                  <a:lnTo>
                    <a:pt x="195" y="51"/>
                  </a:lnTo>
                  <a:lnTo>
                    <a:pt x="188" y="56"/>
                  </a:lnTo>
                  <a:lnTo>
                    <a:pt x="182" y="61"/>
                  </a:lnTo>
                  <a:lnTo>
                    <a:pt x="175" y="64"/>
                  </a:lnTo>
                  <a:lnTo>
                    <a:pt x="169" y="65"/>
                  </a:lnTo>
                  <a:lnTo>
                    <a:pt x="156" y="65"/>
                  </a:lnTo>
                  <a:lnTo>
                    <a:pt x="143" y="61"/>
                  </a:lnTo>
                  <a:lnTo>
                    <a:pt x="130" y="53"/>
                  </a:lnTo>
                  <a:lnTo>
                    <a:pt x="117" y="43"/>
                  </a:lnTo>
                  <a:lnTo>
                    <a:pt x="104" y="32"/>
                  </a:lnTo>
                  <a:lnTo>
                    <a:pt x="91" y="22"/>
                  </a:lnTo>
                  <a:lnTo>
                    <a:pt x="78" y="11"/>
                  </a:lnTo>
                  <a:lnTo>
                    <a:pt x="65" y="5"/>
                  </a:lnTo>
                  <a:lnTo>
                    <a:pt x="52" y="0"/>
                  </a:lnTo>
                  <a:lnTo>
                    <a:pt x="39" y="0"/>
                  </a:lnTo>
                  <a:lnTo>
                    <a:pt x="33" y="1"/>
                  </a:lnTo>
                  <a:lnTo>
                    <a:pt x="26" y="4"/>
                  </a:lnTo>
                  <a:lnTo>
                    <a:pt x="20" y="9"/>
                  </a:lnTo>
                  <a:lnTo>
                    <a:pt x="13" y="14"/>
                  </a:lnTo>
                  <a:lnTo>
                    <a:pt x="7" y="22"/>
                  </a:lnTo>
                  <a:lnTo>
                    <a:pt x="0" y="32"/>
                  </a:lnTo>
                  <a:lnTo>
                    <a:pt x="0" y="218"/>
                  </a:lnTo>
                  <a:lnTo>
                    <a:pt x="7" y="207"/>
                  </a:lnTo>
                  <a:lnTo>
                    <a:pt x="13" y="199"/>
                  </a:lnTo>
                  <a:lnTo>
                    <a:pt x="20" y="194"/>
                  </a:lnTo>
                  <a:lnTo>
                    <a:pt x="26" y="189"/>
                  </a:lnTo>
                  <a:lnTo>
                    <a:pt x="33" y="186"/>
                  </a:lnTo>
                  <a:lnTo>
                    <a:pt x="39" y="185"/>
                  </a:lnTo>
                  <a:lnTo>
                    <a:pt x="52" y="185"/>
                  </a:lnTo>
                  <a:lnTo>
                    <a:pt x="65" y="190"/>
                  </a:lnTo>
                  <a:lnTo>
                    <a:pt x="78" y="197"/>
                  </a:lnTo>
                  <a:lnTo>
                    <a:pt x="91" y="207"/>
                  </a:lnTo>
                  <a:lnTo>
                    <a:pt x="104" y="218"/>
                  </a:lnTo>
                  <a:lnTo>
                    <a:pt x="117" y="228"/>
                  </a:lnTo>
                  <a:lnTo>
                    <a:pt x="130" y="238"/>
                  </a:lnTo>
                  <a:lnTo>
                    <a:pt x="143" y="246"/>
                  </a:lnTo>
                  <a:lnTo>
                    <a:pt x="156" y="250"/>
                  </a:lnTo>
                  <a:lnTo>
                    <a:pt x="169" y="250"/>
                  </a:lnTo>
                  <a:lnTo>
                    <a:pt x="175" y="249"/>
                  </a:lnTo>
                  <a:lnTo>
                    <a:pt x="182" y="246"/>
                  </a:lnTo>
                  <a:lnTo>
                    <a:pt x="188" y="241"/>
                  </a:lnTo>
                  <a:lnTo>
                    <a:pt x="195" y="236"/>
                  </a:lnTo>
                  <a:lnTo>
                    <a:pt x="201" y="228"/>
                  </a:lnTo>
                  <a:lnTo>
                    <a:pt x="208" y="218"/>
                  </a:lnTo>
                  <a:lnTo>
                    <a:pt x="208" y="32"/>
                  </a:lnTo>
                  <a:close/>
                </a:path>
              </a:pathLst>
            </a:custGeom>
            <a:solidFill>
              <a:srgbClr val="FF6600"/>
            </a:solidFill>
            <a:ln w="38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 flipV="1">
              <a:off x="5007198" y="3607361"/>
              <a:ext cx="0" cy="32694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783992" y="4146945"/>
            <a:ext cx="62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Start </a:t>
            </a:r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2795" y="4418519"/>
            <a:ext cx="62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Finish</a:t>
            </a:r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1295400" y="2956718"/>
            <a:ext cx="6903" cy="611995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urved Down Arrow 32"/>
          <p:cNvSpPr/>
          <p:nvPr/>
        </p:nvSpPr>
        <p:spPr>
          <a:xfrm>
            <a:off x="976196" y="2780967"/>
            <a:ext cx="326107" cy="202965"/>
          </a:xfrm>
          <a:prstGeom prst="curvedDownArrow">
            <a:avLst>
              <a:gd name="adj1" fmla="val 0"/>
              <a:gd name="adj2" fmla="val 0"/>
              <a:gd name="adj3" fmla="val 2782"/>
            </a:avLst>
          </a:prstGeom>
          <a:ln w="3175" cmpd="sng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1289050" y="3522353"/>
            <a:ext cx="6903" cy="899996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Curved Down Arrow 71"/>
          <p:cNvSpPr/>
          <p:nvPr/>
        </p:nvSpPr>
        <p:spPr>
          <a:xfrm rot="10800000">
            <a:off x="962943" y="6265517"/>
            <a:ext cx="326107" cy="202965"/>
          </a:xfrm>
          <a:prstGeom prst="curvedDownArrow">
            <a:avLst>
              <a:gd name="adj1" fmla="val 0"/>
              <a:gd name="adj2" fmla="val 0"/>
              <a:gd name="adj3" fmla="val 2782"/>
            </a:avLst>
          </a:prstGeom>
          <a:ln w="3175" cmpd="sng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10800000" flipH="1">
            <a:off x="969846" y="2982341"/>
            <a:ext cx="6903" cy="611995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0800000" flipH="1">
            <a:off x="963496" y="3547734"/>
            <a:ext cx="6903" cy="1439990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 flipH="1">
            <a:off x="960131" y="4941818"/>
            <a:ext cx="6903" cy="1331984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294847" y="4507786"/>
            <a:ext cx="6903" cy="611995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1288497" y="5073420"/>
            <a:ext cx="6903" cy="1187992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75196" y="2371940"/>
            <a:ext cx="1045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chemeClr val="bg1"/>
                </a:solidFill>
                <a:latin typeface="Arial Narrow"/>
                <a:cs typeface="Arial Narrow"/>
              </a:rPr>
              <a:t>OPTION B</a:t>
            </a:r>
            <a:endParaRPr lang="en-US" sz="16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>
          <a:xfrm>
            <a:off x="3964658" y="3594336"/>
            <a:ext cx="136291" cy="143999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/>
          <p:nvPr/>
        </p:nvCxnSpPr>
        <p:spPr>
          <a:xfrm>
            <a:off x="3382800" y="6023312"/>
            <a:ext cx="1224297" cy="0"/>
          </a:xfrm>
          <a:prstGeom prst="line">
            <a:avLst/>
          </a:prstGeom>
          <a:ln w="3175" cmpd="sng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1"/>
          <p:cNvGrpSpPr>
            <a:grpSpLocks/>
          </p:cNvGrpSpPr>
          <p:nvPr/>
        </p:nvGrpSpPr>
        <p:grpSpPr bwMode="auto">
          <a:xfrm>
            <a:off x="4607097" y="5881230"/>
            <a:ext cx="174625" cy="284163"/>
            <a:chOff x="4747" y="12969"/>
            <a:chExt cx="1293" cy="2457"/>
          </a:xfrm>
        </p:grpSpPr>
        <p:sp>
          <p:nvSpPr>
            <p:cNvPr id="83" name="Rectangle 2" descr="Ángulos"/>
            <p:cNvSpPr>
              <a:spLocks noChangeArrowheads="1"/>
            </p:cNvSpPr>
            <p:nvPr/>
          </p:nvSpPr>
          <p:spPr bwMode="auto">
            <a:xfrm>
              <a:off x="5074" y="13562"/>
              <a:ext cx="637" cy="1442"/>
            </a:xfrm>
            <a:prstGeom prst="rect">
              <a:avLst/>
            </a:prstGeom>
            <a:pattFill prst="divot">
              <a:fgClr>
                <a:srgbClr val="7F7F7F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AutoShape 3"/>
            <p:cNvSpPr>
              <a:spLocks noChangeArrowheads="1"/>
            </p:cNvSpPr>
            <p:nvPr/>
          </p:nvSpPr>
          <p:spPr bwMode="auto">
            <a:xfrm>
              <a:off x="4755" y="12969"/>
              <a:ext cx="1277" cy="1193"/>
            </a:xfrm>
            <a:custGeom>
              <a:avLst/>
              <a:gdLst>
                <a:gd name="G0" fmla="+- 5397 0 0"/>
                <a:gd name="G1" fmla="+- 11793001 0 0"/>
                <a:gd name="G2" fmla="+- 0 0 11793001"/>
                <a:gd name="T0" fmla="*/ 0 256 1"/>
                <a:gd name="T1" fmla="*/ 180 256 1"/>
                <a:gd name="G3" fmla="+- 11793001 T0 T1"/>
                <a:gd name="T2" fmla="*/ 0 256 1"/>
                <a:gd name="T3" fmla="*/ 90 256 1"/>
                <a:gd name="G4" fmla="+- 11793001 T2 T3"/>
                <a:gd name="G5" fmla="*/ G4 2 1"/>
                <a:gd name="T4" fmla="*/ 90 256 1"/>
                <a:gd name="T5" fmla="*/ 0 256 1"/>
                <a:gd name="G6" fmla="+- 11793001 T4 T5"/>
                <a:gd name="G7" fmla="*/ G6 2 1"/>
                <a:gd name="G8" fmla="abs 11793001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97"/>
                <a:gd name="G18" fmla="*/ 5397 1 2"/>
                <a:gd name="G19" fmla="+- G18 5400 0"/>
                <a:gd name="G20" fmla="cos G19 11793001"/>
                <a:gd name="G21" fmla="sin G19 11793001"/>
                <a:gd name="G22" fmla="+- G20 10800 0"/>
                <a:gd name="G23" fmla="+- G21 10800 0"/>
                <a:gd name="G24" fmla="+- 10800 0 G20"/>
                <a:gd name="G25" fmla="+- 5397 10800 0"/>
                <a:gd name="G26" fmla="?: G9 G17 G25"/>
                <a:gd name="G27" fmla="?: G9 0 21600"/>
                <a:gd name="G28" fmla="cos 10800 11793001"/>
                <a:gd name="G29" fmla="sin 10800 11793001"/>
                <a:gd name="G30" fmla="sin 5397 11793001"/>
                <a:gd name="G31" fmla="+- G28 10800 0"/>
                <a:gd name="G32" fmla="+- G29 10800 0"/>
                <a:gd name="G33" fmla="+- G30 10800 0"/>
                <a:gd name="G34" fmla="?: G4 0 G31"/>
                <a:gd name="G35" fmla="?: 11793001 G34 0"/>
                <a:gd name="G36" fmla="?: G6 G35 G31"/>
                <a:gd name="G37" fmla="+- 21600 0 G36"/>
                <a:gd name="G38" fmla="?: G4 0 G33"/>
                <a:gd name="G39" fmla="?: 11793001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1 w 21600"/>
                <a:gd name="T15" fmla="*/ 10807 h 21600"/>
                <a:gd name="T16" fmla="*/ 10800 w 21600"/>
                <a:gd name="T17" fmla="*/ 5403 h 21600"/>
                <a:gd name="T18" fmla="*/ 18899 w 21600"/>
                <a:gd name="T19" fmla="*/ 1080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3" y="10805"/>
                  </a:moveTo>
                  <a:cubicBezTo>
                    <a:pt x="5403" y="10803"/>
                    <a:pt x="5403" y="10801"/>
                    <a:pt x="5403" y="10800"/>
                  </a:cubicBezTo>
                  <a:cubicBezTo>
                    <a:pt x="5403" y="7819"/>
                    <a:pt x="7819" y="5403"/>
                    <a:pt x="10800" y="5403"/>
                  </a:cubicBezTo>
                  <a:cubicBezTo>
                    <a:pt x="13780" y="5403"/>
                    <a:pt x="16197" y="7819"/>
                    <a:pt x="16197" y="10800"/>
                  </a:cubicBezTo>
                  <a:cubicBezTo>
                    <a:pt x="16196" y="10801"/>
                    <a:pt x="16196" y="10803"/>
                    <a:pt x="16196" y="10805"/>
                  </a:cubicBezTo>
                  <a:lnTo>
                    <a:pt x="21599" y="10810"/>
                  </a:lnTo>
                  <a:cubicBezTo>
                    <a:pt x="21599" y="10806"/>
                    <a:pt x="21600" y="10803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03"/>
                    <a:pt x="0" y="10806"/>
                    <a:pt x="0" y="1081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4"/>
            <p:cNvSpPr>
              <a:spLocks noChangeArrowheads="1"/>
            </p:cNvSpPr>
            <p:nvPr/>
          </p:nvSpPr>
          <p:spPr bwMode="auto">
            <a:xfrm>
              <a:off x="4747" y="13562"/>
              <a:ext cx="329" cy="14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AutoShape 5"/>
            <p:cNvSpPr>
              <a:spLocks noChangeArrowheads="1"/>
            </p:cNvSpPr>
            <p:nvPr/>
          </p:nvSpPr>
          <p:spPr bwMode="auto">
            <a:xfrm rot="10800000">
              <a:off x="5711" y="15006"/>
              <a:ext cx="327" cy="42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5711" y="13561"/>
              <a:ext cx="329" cy="14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AutoShape 7"/>
            <p:cNvSpPr>
              <a:spLocks noChangeArrowheads="1"/>
            </p:cNvSpPr>
            <p:nvPr/>
          </p:nvSpPr>
          <p:spPr bwMode="auto">
            <a:xfrm rot="10800000">
              <a:off x="4747" y="15006"/>
              <a:ext cx="327" cy="42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Rectangle 8"/>
            <p:cNvSpPr>
              <a:spLocks noChangeArrowheads="1"/>
            </p:cNvSpPr>
            <p:nvPr/>
          </p:nvSpPr>
          <p:spPr bwMode="auto">
            <a:xfrm>
              <a:off x="5306" y="14871"/>
              <a:ext cx="180" cy="343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7F7F7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0" name="AutoShape 9"/>
            <p:cNvCxnSpPr>
              <a:cxnSpLocks noChangeShapeType="1"/>
            </p:cNvCxnSpPr>
            <p:nvPr/>
          </p:nvCxnSpPr>
          <p:spPr bwMode="auto">
            <a:xfrm>
              <a:off x="5076" y="13561"/>
              <a:ext cx="64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1" name="AutoShape 10" descr="Ángulos"/>
            <p:cNvSpPr>
              <a:spLocks noChangeArrowheads="1"/>
            </p:cNvSpPr>
            <p:nvPr/>
          </p:nvSpPr>
          <p:spPr bwMode="auto">
            <a:xfrm rot="10800000">
              <a:off x="5292" y="13350"/>
              <a:ext cx="210" cy="14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divo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11"/>
            <p:cNvSpPr>
              <a:spLocks noChangeArrowheads="1"/>
            </p:cNvSpPr>
            <p:nvPr/>
          </p:nvSpPr>
          <p:spPr bwMode="auto">
            <a:xfrm>
              <a:off x="5306" y="14100"/>
              <a:ext cx="180" cy="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AutoShape 12"/>
            <p:cNvSpPr>
              <a:spLocks noChangeArrowheads="1"/>
            </p:cNvSpPr>
            <p:nvPr/>
          </p:nvSpPr>
          <p:spPr bwMode="auto">
            <a:xfrm rot="16200000">
              <a:off x="5318" y="13933"/>
              <a:ext cx="155" cy="18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13" descr="Horizontal oscura"/>
            <p:cNvSpPr>
              <a:spLocks noChangeArrowheads="1"/>
            </p:cNvSpPr>
            <p:nvPr/>
          </p:nvSpPr>
          <p:spPr bwMode="auto">
            <a:xfrm>
              <a:off x="5330" y="14135"/>
              <a:ext cx="125" cy="405"/>
            </a:xfrm>
            <a:prstGeom prst="rect">
              <a:avLst/>
            </a:prstGeom>
            <a:pattFill prst="dkHorz">
              <a:fgClr>
                <a:srgbClr val="5A5A5A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AutoShape 14"/>
            <p:cNvSpPr>
              <a:spLocks noChangeArrowheads="1"/>
            </p:cNvSpPr>
            <p:nvPr/>
          </p:nvSpPr>
          <p:spPr bwMode="auto">
            <a:xfrm rot="16200000">
              <a:off x="5365" y="14832"/>
              <a:ext cx="57" cy="5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D0D0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WordArt 15"/>
            <p:cNvSpPr>
              <a:spLocks noChangeArrowheads="1" noChangeShapeType="1" noTextEdit="1"/>
            </p:cNvSpPr>
            <p:nvPr/>
          </p:nvSpPr>
          <p:spPr bwMode="auto">
            <a:xfrm rot="5400000">
              <a:off x="4488" y="14131"/>
              <a:ext cx="846" cy="8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</a:rPr>
                <a:t>ENTRENADOR</a:t>
              </a:r>
              <a:endParaRPr lang="en-US" sz="800" kern="10" spc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endParaRPr>
            </a:p>
          </p:txBody>
        </p:sp>
        <p:sp>
          <p:nvSpPr>
            <p:cNvPr id="97" name="WordArt 16"/>
            <p:cNvSpPr>
              <a:spLocks noChangeArrowheads="1" noChangeShapeType="1" noTextEdit="1"/>
            </p:cNvSpPr>
            <p:nvPr/>
          </p:nvSpPr>
          <p:spPr bwMode="auto">
            <a:xfrm rot="16200000">
              <a:off x="5448" y="14139"/>
              <a:ext cx="846" cy="8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</a:rPr>
                <a:t>CLUB NÁUTICO</a:t>
              </a:r>
              <a:endParaRPr lang="en-US" sz="800" kern="10" spc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371292" y="5681409"/>
            <a:ext cx="212502" cy="352346"/>
            <a:chOff x="5007198" y="3581958"/>
            <a:chExt cx="212502" cy="352346"/>
          </a:xfrm>
        </p:grpSpPr>
        <p:sp>
          <p:nvSpPr>
            <p:cNvPr id="99" name="Freeform 21"/>
            <p:cNvSpPr>
              <a:spLocks/>
            </p:cNvSpPr>
            <p:nvPr/>
          </p:nvSpPr>
          <p:spPr bwMode="auto">
            <a:xfrm>
              <a:off x="5007198" y="3581958"/>
              <a:ext cx="212502" cy="171449"/>
            </a:xfrm>
            <a:custGeom>
              <a:avLst/>
              <a:gdLst>
                <a:gd name="T0" fmla="*/ 208 w 208"/>
                <a:gd name="T1" fmla="*/ 32 h 250"/>
                <a:gd name="T2" fmla="*/ 201 w 208"/>
                <a:gd name="T3" fmla="*/ 43 h 250"/>
                <a:gd name="T4" fmla="*/ 195 w 208"/>
                <a:gd name="T5" fmla="*/ 51 h 250"/>
                <a:gd name="T6" fmla="*/ 188 w 208"/>
                <a:gd name="T7" fmla="*/ 56 h 250"/>
                <a:gd name="T8" fmla="*/ 182 w 208"/>
                <a:gd name="T9" fmla="*/ 61 h 250"/>
                <a:gd name="T10" fmla="*/ 175 w 208"/>
                <a:gd name="T11" fmla="*/ 64 h 250"/>
                <a:gd name="T12" fmla="*/ 169 w 208"/>
                <a:gd name="T13" fmla="*/ 65 h 250"/>
                <a:gd name="T14" fmla="*/ 156 w 208"/>
                <a:gd name="T15" fmla="*/ 65 h 250"/>
                <a:gd name="T16" fmla="*/ 143 w 208"/>
                <a:gd name="T17" fmla="*/ 61 h 250"/>
                <a:gd name="T18" fmla="*/ 130 w 208"/>
                <a:gd name="T19" fmla="*/ 53 h 250"/>
                <a:gd name="T20" fmla="*/ 117 w 208"/>
                <a:gd name="T21" fmla="*/ 43 h 250"/>
                <a:gd name="T22" fmla="*/ 104 w 208"/>
                <a:gd name="T23" fmla="*/ 32 h 250"/>
                <a:gd name="T24" fmla="*/ 91 w 208"/>
                <a:gd name="T25" fmla="*/ 22 h 250"/>
                <a:gd name="T26" fmla="*/ 78 w 208"/>
                <a:gd name="T27" fmla="*/ 11 h 250"/>
                <a:gd name="T28" fmla="*/ 65 w 208"/>
                <a:gd name="T29" fmla="*/ 5 h 250"/>
                <a:gd name="T30" fmla="*/ 52 w 208"/>
                <a:gd name="T31" fmla="*/ 0 h 250"/>
                <a:gd name="T32" fmla="*/ 39 w 208"/>
                <a:gd name="T33" fmla="*/ 0 h 250"/>
                <a:gd name="T34" fmla="*/ 33 w 208"/>
                <a:gd name="T35" fmla="*/ 1 h 250"/>
                <a:gd name="T36" fmla="*/ 26 w 208"/>
                <a:gd name="T37" fmla="*/ 4 h 250"/>
                <a:gd name="T38" fmla="*/ 20 w 208"/>
                <a:gd name="T39" fmla="*/ 9 h 250"/>
                <a:gd name="T40" fmla="*/ 13 w 208"/>
                <a:gd name="T41" fmla="*/ 14 h 250"/>
                <a:gd name="T42" fmla="*/ 7 w 208"/>
                <a:gd name="T43" fmla="*/ 22 h 250"/>
                <a:gd name="T44" fmla="*/ 0 w 208"/>
                <a:gd name="T45" fmla="*/ 32 h 250"/>
                <a:gd name="T46" fmla="*/ 0 w 208"/>
                <a:gd name="T47" fmla="*/ 218 h 250"/>
                <a:gd name="T48" fmla="*/ 7 w 208"/>
                <a:gd name="T49" fmla="*/ 207 h 250"/>
                <a:gd name="T50" fmla="*/ 13 w 208"/>
                <a:gd name="T51" fmla="*/ 199 h 250"/>
                <a:gd name="T52" fmla="*/ 20 w 208"/>
                <a:gd name="T53" fmla="*/ 194 h 250"/>
                <a:gd name="T54" fmla="*/ 26 w 208"/>
                <a:gd name="T55" fmla="*/ 189 h 250"/>
                <a:gd name="T56" fmla="*/ 33 w 208"/>
                <a:gd name="T57" fmla="*/ 186 h 250"/>
                <a:gd name="T58" fmla="*/ 39 w 208"/>
                <a:gd name="T59" fmla="*/ 185 h 250"/>
                <a:gd name="T60" fmla="*/ 52 w 208"/>
                <a:gd name="T61" fmla="*/ 185 h 250"/>
                <a:gd name="T62" fmla="*/ 65 w 208"/>
                <a:gd name="T63" fmla="*/ 190 h 250"/>
                <a:gd name="T64" fmla="*/ 78 w 208"/>
                <a:gd name="T65" fmla="*/ 197 h 250"/>
                <a:gd name="T66" fmla="*/ 91 w 208"/>
                <a:gd name="T67" fmla="*/ 207 h 250"/>
                <a:gd name="T68" fmla="*/ 104 w 208"/>
                <a:gd name="T69" fmla="*/ 218 h 250"/>
                <a:gd name="T70" fmla="*/ 117 w 208"/>
                <a:gd name="T71" fmla="*/ 228 h 250"/>
                <a:gd name="T72" fmla="*/ 130 w 208"/>
                <a:gd name="T73" fmla="*/ 238 h 250"/>
                <a:gd name="T74" fmla="*/ 143 w 208"/>
                <a:gd name="T75" fmla="*/ 246 h 250"/>
                <a:gd name="T76" fmla="*/ 156 w 208"/>
                <a:gd name="T77" fmla="*/ 250 h 250"/>
                <a:gd name="T78" fmla="*/ 169 w 208"/>
                <a:gd name="T79" fmla="*/ 250 h 250"/>
                <a:gd name="T80" fmla="*/ 175 w 208"/>
                <a:gd name="T81" fmla="*/ 249 h 250"/>
                <a:gd name="T82" fmla="*/ 182 w 208"/>
                <a:gd name="T83" fmla="*/ 246 h 250"/>
                <a:gd name="T84" fmla="*/ 188 w 208"/>
                <a:gd name="T85" fmla="*/ 241 h 250"/>
                <a:gd name="T86" fmla="*/ 195 w 208"/>
                <a:gd name="T87" fmla="*/ 236 h 250"/>
                <a:gd name="T88" fmla="*/ 201 w 208"/>
                <a:gd name="T89" fmla="*/ 228 h 250"/>
                <a:gd name="T90" fmla="*/ 208 w 208"/>
                <a:gd name="T91" fmla="*/ 218 h 250"/>
                <a:gd name="T92" fmla="*/ 208 w 208"/>
                <a:gd name="T93" fmla="*/ 3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8" h="250">
                  <a:moveTo>
                    <a:pt x="208" y="32"/>
                  </a:moveTo>
                  <a:lnTo>
                    <a:pt x="201" y="43"/>
                  </a:lnTo>
                  <a:lnTo>
                    <a:pt x="195" y="51"/>
                  </a:lnTo>
                  <a:lnTo>
                    <a:pt x="188" y="56"/>
                  </a:lnTo>
                  <a:lnTo>
                    <a:pt x="182" y="61"/>
                  </a:lnTo>
                  <a:lnTo>
                    <a:pt x="175" y="64"/>
                  </a:lnTo>
                  <a:lnTo>
                    <a:pt x="169" y="65"/>
                  </a:lnTo>
                  <a:lnTo>
                    <a:pt x="156" y="65"/>
                  </a:lnTo>
                  <a:lnTo>
                    <a:pt x="143" y="61"/>
                  </a:lnTo>
                  <a:lnTo>
                    <a:pt x="130" y="53"/>
                  </a:lnTo>
                  <a:lnTo>
                    <a:pt x="117" y="43"/>
                  </a:lnTo>
                  <a:lnTo>
                    <a:pt x="104" y="32"/>
                  </a:lnTo>
                  <a:lnTo>
                    <a:pt x="91" y="22"/>
                  </a:lnTo>
                  <a:lnTo>
                    <a:pt x="78" y="11"/>
                  </a:lnTo>
                  <a:lnTo>
                    <a:pt x="65" y="5"/>
                  </a:lnTo>
                  <a:lnTo>
                    <a:pt x="52" y="0"/>
                  </a:lnTo>
                  <a:lnTo>
                    <a:pt x="39" y="0"/>
                  </a:lnTo>
                  <a:lnTo>
                    <a:pt x="33" y="1"/>
                  </a:lnTo>
                  <a:lnTo>
                    <a:pt x="26" y="4"/>
                  </a:lnTo>
                  <a:lnTo>
                    <a:pt x="20" y="9"/>
                  </a:lnTo>
                  <a:lnTo>
                    <a:pt x="13" y="14"/>
                  </a:lnTo>
                  <a:lnTo>
                    <a:pt x="7" y="22"/>
                  </a:lnTo>
                  <a:lnTo>
                    <a:pt x="0" y="32"/>
                  </a:lnTo>
                  <a:lnTo>
                    <a:pt x="0" y="218"/>
                  </a:lnTo>
                  <a:lnTo>
                    <a:pt x="7" y="207"/>
                  </a:lnTo>
                  <a:lnTo>
                    <a:pt x="13" y="199"/>
                  </a:lnTo>
                  <a:lnTo>
                    <a:pt x="20" y="194"/>
                  </a:lnTo>
                  <a:lnTo>
                    <a:pt x="26" y="189"/>
                  </a:lnTo>
                  <a:lnTo>
                    <a:pt x="33" y="186"/>
                  </a:lnTo>
                  <a:lnTo>
                    <a:pt x="39" y="185"/>
                  </a:lnTo>
                  <a:lnTo>
                    <a:pt x="52" y="185"/>
                  </a:lnTo>
                  <a:lnTo>
                    <a:pt x="65" y="190"/>
                  </a:lnTo>
                  <a:lnTo>
                    <a:pt x="78" y="197"/>
                  </a:lnTo>
                  <a:lnTo>
                    <a:pt x="91" y="207"/>
                  </a:lnTo>
                  <a:lnTo>
                    <a:pt x="104" y="218"/>
                  </a:lnTo>
                  <a:lnTo>
                    <a:pt x="117" y="228"/>
                  </a:lnTo>
                  <a:lnTo>
                    <a:pt x="130" y="238"/>
                  </a:lnTo>
                  <a:lnTo>
                    <a:pt x="143" y="246"/>
                  </a:lnTo>
                  <a:lnTo>
                    <a:pt x="156" y="250"/>
                  </a:lnTo>
                  <a:lnTo>
                    <a:pt x="169" y="250"/>
                  </a:lnTo>
                  <a:lnTo>
                    <a:pt x="175" y="249"/>
                  </a:lnTo>
                  <a:lnTo>
                    <a:pt x="182" y="246"/>
                  </a:lnTo>
                  <a:lnTo>
                    <a:pt x="188" y="241"/>
                  </a:lnTo>
                  <a:lnTo>
                    <a:pt x="195" y="236"/>
                  </a:lnTo>
                  <a:lnTo>
                    <a:pt x="201" y="228"/>
                  </a:lnTo>
                  <a:lnTo>
                    <a:pt x="208" y="218"/>
                  </a:lnTo>
                  <a:lnTo>
                    <a:pt x="208" y="32"/>
                  </a:lnTo>
                  <a:close/>
                </a:path>
              </a:pathLst>
            </a:custGeom>
            <a:solidFill>
              <a:srgbClr val="FF6600"/>
            </a:solidFill>
            <a:ln w="381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0" name="Straight Connector 99"/>
            <p:cNvCxnSpPr/>
            <p:nvPr/>
          </p:nvCxnSpPr>
          <p:spPr>
            <a:xfrm flipV="1">
              <a:off x="5007198" y="3607361"/>
              <a:ext cx="0" cy="326943"/>
            </a:xfrm>
            <a:prstGeom prst="line">
              <a:avLst/>
            </a:prstGeom>
            <a:ln w="3175" cmpd="sng">
              <a:solidFill>
                <a:srgbClr val="FFFF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4029413" y="5734506"/>
            <a:ext cx="62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Start </a:t>
            </a:r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7653131" y="5934080"/>
            <a:ext cx="136291" cy="143999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5922162" y="3594336"/>
            <a:ext cx="136291" cy="143999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5922162" y="5935138"/>
            <a:ext cx="136291" cy="143999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7098436" y="3664435"/>
            <a:ext cx="1224297" cy="0"/>
          </a:xfrm>
          <a:prstGeom prst="line">
            <a:avLst/>
          </a:prstGeom>
          <a:ln w="3175" cmpd="sng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8" name="Group 1"/>
          <p:cNvGrpSpPr>
            <a:grpSpLocks/>
          </p:cNvGrpSpPr>
          <p:nvPr/>
        </p:nvGrpSpPr>
        <p:grpSpPr bwMode="auto">
          <a:xfrm>
            <a:off x="8322733" y="3522353"/>
            <a:ext cx="174625" cy="284163"/>
            <a:chOff x="4747" y="12969"/>
            <a:chExt cx="1293" cy="2457"/>
          </a:xfrm>
        </p:grpSpPr>
        <p:sp>
          <p:nvSpPr>
            <p:cNvPr id="109" name="Rectangle 2" descr="Ángulos"/>
            <p:cNvSpPr>
              <a:spLocks noChangeArrowheads="1"/>
            </p:cNvSpPr>
            <p:nvPr/>
          </p:nvSpPr>
          <p:spPr bwMode="auto">
            <a:xfrm>
              <a:off x="5074" y="13562"/>
              <a:ext cx="637" cy="1442"/>
            </a:xfrm>
            <a:prstGeom prst="rect">
              <a:avLst/>
            </a:prstGeom>
            <a:pattFill prst="divot">
              <a:fgClr>
                <a:srgbClr val="7F7F7F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AutoShape 3"/>
            <p:cNvSpPr>
              <a:spLocks noChangeArrowheads="1"/>
            </p:cNvSpPr>
            <p:nvPr/>
          </p:nvSpPr>
          <p:spPr bwMode="auto">
            <a:xfrm>
              <a:off x="4755" y="12969"/>
              <a:ext cx="1277" cy="1193"/>
            </a:xfrm>
            <a:custGeom>
              <a:avLst/>
              <a:gdLst>
                <a:gd name="G0" fmla="+- 5397 0 0"/>
                <a:gd name="G1" fmla="+- 11793001 0 0"/>
                <a:gd name="G2" fmla="+- 0 0 11793001"/>
                <a:gd name="T0" fmla="*/ 0 256 1"/>
                <a:gd name="T1" fmla="*/ 180 256 1"/>
                <a:gd name="G3" fmla="+- 11793001 T0 T1"/>
                <a:gd name="T2" fmla="*/ 0 256 1"/>
                <a:gd name="T3" fmla="*/ 90 256 1"/>
                <a:gd name="G4" fmla="+- 11793001 T2 T3"/>
                <a:gd name="G5" fmla="*/ G4 2 1"/>
                <a:gd name="T4" fmla="*/ 90 256 1"/>
                <a:gd name="T5" fmla="*/ 0 256 1"/>
                <a:gd name="G6" fmla="+- 11793001 T4 T5"/>
                <a:gd name="G7" fmla="*/ G6 2 1"/>
                <a:gd name="G8" fmla="abs 11793001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397"/>
                <a:gd name="G18" fmla="*/ 5397 1 2"/>
                <a:gd name="G19" fmla="+- G18 5400 0"/>
                <a:gd name="G20" fmla="cos G19 11793001"/>
                <a:gd name="G21" fmla="sin G19 11793001"/>
                <a:gd name="G22" fmla="+- G20 10800 0"/>
                <a:gd name="G23" fmla="+- G21 10800 0"/>
                <a:gd name="G24" fmla="+- 10800 0 G20"/>
                <a:gd name="G25" fmla="+- 5397 10800 0"/>
                <a:gd name="G26" fmla="?: G9 G17 G25"/>
                <a:gd name="G27" fmla="?: G9 0 21600"/>
                <a:gd name="G28" fmla="cos 10800 11793001"/>
                <a:gd name="G29" fmla="sin 10800 11793001"/>
                <a:gd name="G30" fmla="sin 5397 11793001"/>
                <a:gd name="G31" fmla="+- G28 10800 0"/>
                <a:gd name="G32" fmla="+- G29 10800 0"/>
                <a:gd name="G33" fmla="+- G30 10800 0"/>
                <a:gd name="G34" fmla="?: G4 0 G31"/>
                <a:gd name="G35" fmla="?: 11793001 G34 0"/>
                <a:gd name="G36" fmla="?: G6 G35 G31"/>
                <a:gd name="G37" fmla="+- 21600 0 G36"/>
                <a:gd name="G38" fmla="?: G4 0 G33"/>
                <a:gd name="G39" fmla="?: 11793001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1 w 21600"/>
                <a:gd name="T15" fmla="*/ 10807 h 21600"/>
                <a:gd name="T16" fmla="*/ 10800 w 21600"/>
                <a:gd name="T17" fmla="*/ 5403 h 21600"/>
                <a:gd name="T18" fmla="*/ 18899 w 21600"/>
                <a:gd name="T19" fmla="*/ 1080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3" y="10805"/>
                  </a:moveTo>
                  <a:cubicBezTo>
                    <a:pt x="5403" y="10803"/>
                    <a:pt x="5403" y="10801"/>
                    <a:pt x="5403" y="10800"/>
                  </a:cubicBezTo>
                  <a:cubicBezTo>
                    <a:pt x="5403" y="7819"/>
                    <a:pt x="7819" y="5403"/>
                    <a:pt x="10800" y="5403"/>
                  </a:cubicBezTo>
                  <a:cubicBezTo>
                    <a:pt x="13780" y="5403"/>
                    <a:pt x="16197" y="7819"/>
                    <a:pt x="16197" y="10800"/>
                  </a:cubicBezTo>
                  <a:cubicBezTo>
                    <a:pt x="16196" y="10801"/>
                    <a:pt x="16196" y="10803"/>
                    <a:pt x="16196" y="10805"/>
                  </a:cubicBezTo>
                  <a:lnTo>
                    <a:pt x="21599" y="10810"/>
                  </a:lnTo>
                  <a:cubicBezTo>
                    <a:pt x="21599" y="10806"/>
                    <a:pt x="21600" y="10803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03"/>
                    <a:pt x="0" y="10806"/>
                    <a:pt x="0" y="1081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4"/>
            <p:cNvSpPr>
              <a:spLocks noChangeArrowheads="1"/>
            </p:cNvSpPr>
            <p:nvPr/>
          </p:nvSpPr>
          <p:spPr bwMode="auto">
            <a:xfrm>
              <a:off x="4747" y="13562"/>
              <a:ext cx="329" cy="14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AutoShape 5"/>
            <p:cNvSpPr>
              <a:spLocks noChangeArrowheads="1"/>
            </p:cNvSpPr>
            <p:nvPr/>
          </p:nvSpPr>
          <p:spPr bwMode="auto">
            <a:xfrm rot="10800000">
              <a:off x="5711" y="15006"/>
              <a:ext cx="327" cy="42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Rectangle 6"/>
            <p:cNvSpPr>
              <a:spLocks noChangeArrowheads="1"/>
            </p:cNvSpPr>
            <p:nvPr/>
          </p:nvSpPr>
          <p:spPr bwMode="auto">
            <a:xfrm>
              <a:off x="5711" y="13561"/>
              <a:ext cx="329" cy="14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AutoShape 7"/>
            <p:cNvSpPr>
              <a:spLocks noChangeArrowheads="1"/>
            </p:cNvSpPr>
            <p:nvPr/>
          </p:nvSpPr>
          <p:spPr bwMode="auto">
            <a:xfrm rot="10800000">
              <a:off x="4747" y="15006"/>
              <a:ext cx="327" cy="42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8"/>
            <p:cNvSpPr>
              <a:spLocks noChangeArrowheads="1"/>
            </p:cNvSpPr>
            <p:nvPr/>
          </p:nvSpPr>
          <p:spPr bwMode="auto">
            <a:xfrm>
              <a:off x="5306" y="14871"/>
              <a:ext cx="180" cy="343"/>
            </a:xfrm>
            <a:prstGeom prst="rect">
              <a:avLst/>
            </a:prstGeom>
            <a:solidFill>
              <a:srgbClr val="7F7F7F"/>
            </a:solidFill>
            <a:ln w="9525">
              <a:solidFill>
                <a:srgbClr val="7F7F7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6" name="AutoShape 9"/>
            <p:cNvCxnSpPr>
              <a:cxnSpLocks noChangeShapeType="1"/>
            </p:cNvCxnSpPr>
            <p:nvPr/>
          </p:nvCxnSpPr>
          <p:spPr bwMode="auto">
            <a:xfrm>
              <a:off x="5076" y="13561"/>
              <a:ext cx="64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7" name="AutoShape 10" descr="Ángulos"/>
            <p:cNvSpPr>
              <a:spLocks noChangeArrowheads="1"/>
            </p:cNvSpPr>
            <p:nvPr/>
          </p:nvSpPr>
          <p:spPr bwMode="auto">
            <a:xfrm rot="10800000">
              <a:off x="5292" y="13350"/>
              <a:ext cx="210" cy="14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divo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Rectangle 11"/>
            <p:cNvSpPr>
              <a:spLocks noChangeArrowheads="1"/>
            </p:cNvSpPr>
            <p:nvPr/>
          </p:nvSpPr>
          <p:spPr bwMode="auto">
            <a:xfrm>
              <a:off x="5306" y="14100"/>
              <a:ext cx="180" cy="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AutoShape 12"/>
            <p:cNvSpPr>
              <a:spLocks noChangeArrowheads="1"/>
            </p:cNvSpPr>
            <p:nvPr/>
          </p:nvSpPr>
          <p:spPr bwMode="auto">
            <a:xfrm rot="16200000">
              <a:off x="5318" y="13933"/>
              <a:ext cx="155" cy="180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Rectangle 13" descr="Horizontal oscura"/>
            <p:cNvSpPr>
              <a:spLocks noChangeArrowheads="1"/>
            </p:cNvSpPr>
            <p:nvPr/>
          </p:nvSpPr>
          <p:spPr bwMode="auto">
            <a:xfrm>
              <a:off x="5330" y="14135"/>
              <a:ext cx="125" cy="405"/>
            </a:xfrm>
            <a:prstGeom prst="rect">
              <a:avLst/>
            </a:prstGeom>
            <a:pattFill prst="dkHorz">
              <a:fgClr>
                <a:srgbClr val="5A5A5A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AutoShape 14"/>
            <p:cNvSpPr>
              <a:spLocks noChangeArrowheads="1"/>
            </p:cNvSpPr>
            <p:nvPr/>
          </p:nvSpPr>
          <p:spPr bwMode="auto">
            <a:xfrm rot="16200000">
              <a:off x="5365" y="14832"/>
              <a:ext cx="57" cy="57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D0D0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WordArt 15"/>
            <p:cNvSpPr>
              <a:spLocks noChangeArrowheads="1" noChangeShapeType="1" noTextEdit="1"/>
            </p:cNvSpPr>
            <p:nvPr/>
          </p:nvSpPr>
          <p:spPr bwMode="auto">
            <a:xfrm rot="5400000">
              <a:off x="4488" y="14131"/>
              <a:ext cx="846" cy="8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</a:rPr>
                <a:t>ENTRENADOR</a:t>
              </a:r>
              <a:endParaRPr lang="en-US" sz="800" kern="10" spc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endParaRPr>
            </a:p>
          </p:txBody>
        </p:sp>
        <p:sp>
          <p:nvSpPr>
            <p:cNvPr id="123" name="WordArt 16"/>
            <p:cNvSpPr>
              <a:spLocks noChangeArrowheads="1" noChangeShapeType="1" noTextEdit="1"/>
            </p:cNvSpPr>
            <p:nvPr/>
          </p:nvSpPr>
          <p:spPr bwMode="auto">
            <a:xfrm rot="16200000">
              <a:off x="5448" y="14139"/>
              <a:ext cx="846" cy="87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800" kern="10" spc="0" smtClean="0">
                  <a:ln w="952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/>
                  <a:latin typeface="Arial"/>
                  <a:ea typeface="Arial"/>
                  <a:cs typeface="Arial"/>
                </a:rPr>
                <a:t>CLUB NÁUTICO</a:t>
              </a:r>
              <a:endParaRPr lang="en-US" sz="800" kern="10" spc="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125" name="Freeform 21"/>
          <p:cNvSpPr>
            <a:spLocks/>
          </p:cNvSpPr>
          <p:nvPr/>
        </p:nvSpPr>
        <p:spPr bwMode="auto">
          <a:xfrm>
            <a:off x="7099628" y="3322532"/>
            <a:ext cx="212502" cy="171449"/>
          </a:xfrm>
          <a:custGeom>
            <a:avLst/>
            <a:gdLst>
              <a:gd name="T0" fmla="*/ 208 w 208"/>
              <a:gd name="T1" fmla="*/ 32 h 250"/>
              <a:gd name="T2" fmla="*/ 201 w 208"/>
              <a:gd name="T3" fmla="*/ 43 h 250"/>
              <a:gd name="T4" fmla="*/ 195 w 208"/>
              <a:gd name="T5" fmla="*/ 51 h 250"/>
              <a:gd name="T6" fmla="*/ 188 w 208"/>
              <a:gd name="T7" fmla="*/ 56 h 250"/>
              <a:gd name="T8" fmla="*/ 182 w 208"/>
              <a:gd name="T9" fmla="*/ 61 h 250"/>
              <a:gd name="T10" fmla="*/ 175 w 208"/>
              <a:gd name="T11" fmla="*/ 64 h 250"/>
              <a:gd name="T12" fmla="*/ 169 w 208"/>
              <a:gd name="T13" fmla="*/ 65 h 250"/>
              <a:gd name="T14" fmla="*/ 156 w 208"/>
              <a:gd name="T15" fmla="*/ 65 h 250"/>
              <a:gd name="T16" fmla="*/ 143 w 208"/>
              <a:gd name="T17" fmla="*/ 61 h 250"/>
              <a:gd name="T18" fmla="*/ 130 w 208"/>
              <a:gd name="T19" fmla="*/ 53 h 250"/>
              <a:gd name="T20" fmla="*/ 117 w 208"/>
              <a:gd name="T21" fmla="*/ 43 h 250"/>
              <a:gd name="T22" fmla="*/ 104 w 208"/>
              <a:gd name="T23" fmla="*/ 32 h 250"/>
              <a:gd name="T24" fmla="*/ 91 w 208"/>
              <a:gd name="T25" fmla="*/ 22 h 250"/>
              <a:gd name="T26" fmla="*/ 78 w 208"/>
              <a:gd name="T27" fmla="*/ 11 h 250"/>
              <a:gd name="T28" fmla="*/ 65 w 208"/>
              <a:gd name="T29" fmla="*/ 5 h 250"/>
              <a:gd name="T30" fmla="*/ 52 w 208"/>
              <a:gd name="T31" fmla="*/ 0 h 250"/>
              <a:gd name="T32" fmla="*/ 39 w 208"/>
              <a:gd name="T33" fmla="*/ 0 h 250"/>
              <a:gd name="T34" fmla="*/ 33 w 208"/>
              <a:gd name="T35" fmla="*/ 1 h 250"/>
              <a:gd name="T36" fmla="*/ 26 w 208"/>
              <a:gd name="T37" fmla="*/ 4 h 250"/>
              <a:gd name="T38" fmla="*/ 20 w 208"/>
              <a:gd name="T39" fmla="*/ 9 h 250"/>
              <a:gd name="T40" fmla="*/ 13 w 208"/>
              <a:gd name="T41" fmla="*/ 14 h 250"/>
              <a:gd name="T42" fmla="*/ 7 w 208"/>
              <a:gd name="T43" fmla="*/ 22 h 250"/>
              <a:gd name="T44" fmla="*/ 0 w 208"/>
              <a:gd name="T45" fmla="*/ 32 h 250"/>
              <a:gd name="T46" fmla="*/ 0 w 208"/>
              <a:gd name="T47" fmla="*/ 218 h 250"/>
              <a:gd name="T48" fmla="*/ 7 w 208"/>
              <a:gd name="T49" fmla="*/ 207 h 250"/>
              <a:gd name="T50" fmla="*/ 13 w 208"/>
              <a:gd name="T51" fmla="*/ 199 h 250"/>
              <a:gd name="T52" fmla="*/ 20 w 208"/>
              <a:gd name="T53" fmla="*/ 194 h 250"/>
              <a:gd name="T54" fmla="*/ 26 w 208"/>
              <a:gd name="T55" fmla="*/ 189 h 250"/>
              <a:gd name="T56" fmla="*/ 33 w 208"/>
              <a:gd name="T57" fmla="*/ 186 h 250"/>
              <a:gd name="T58" fmla="*/ 39 w 208"/>
              <a:gd name="T59" fmla="*/ 185 h 250"/>
              <a:gd name="T60" fmla="*/ 52 w 208"/>
              <a:gd name="T61" fmla="*/ 185 h 250"/>
              <a:gd name="T62" fmla="*/ 65 w 208"/>
              <a:gd name="T63" fmla="*/ 190 h 250"/>
              <a:gd name="T64" fmla="*/ 78 w 208"/>
              <a:gd name="T65" fmla="*/ 197 h 250"/>
              <a:gd name="T66" fmla="*/ 91 w 208"/>
              <a:gd name="T67" fmla="*/ 207 h 250"/>
              <a:gd name="T68" fmla="*/ 104 w 208"/>
              <a:gd name="T69" fmla="*/ 218 h 250"/>
              <a:gd name="T70" fmla="*/ 117 w 208"/>
              <a:gd name="T71" fmla="*/ 228 h 250"/>
              <a:gd name="T72" fmla="*/ 130 w 208"/>
              <a:gd name="T73" fmla="*/ 238 h 250"/>
              <a:gd name="T74" fmla="*/ 143 w 208"/>
              <a:gd name="T75" fmla="*/ 246 h 250"/>
              <a:gd name="T76" fmla="*/ 156 w 208"/>
              <a:gd name="T77" fmla="*/ 250 h 250"/>
              <a:gd name="T78" fmla="*/ 169 w 208"/>
              <a:gd name="T79" fmla="*/ 250 h 250"/>
              <a:gd name="T80" fmla="*/ 175 w 208"/>
              <a:gd name="T81" fmla="*/ 249 h 250"/>
              <a:gd name="T82" fmla="*/ 182 w 208"/>
              <a:gd name="T83" fmla="*/ 246 h 250"/>
              <a:gd name="T84" fmla="*/ 188 w 208"/>
              <a:gd name="T85" fmla="*/ 241 h 250"/>
              <a:gd name="T86" fmla="*/ 195 w 208"/>
              <a:gd name="T87" fmla="*/ 236 h 250"/>
              <a:gd name="T88" fmla="*/ 201 w 208"/>
              <a:gd name="T89" fmla="*/ 228 h 250"/>
              <a:gd name="T90" fmla="*/ 208 w 208"/>
              <a:gd name="T91" fmla="*/ 218 h 250"/>
              <a:gd name="T92" fmla="*/ 208 w 208"/>
              <a:gd name="T93" fmla="*/ 32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08" h="250">
                <a:moveTo>
                  <a:pt x="208" y="32"/>
                </a:moveTo>
                <a:lnTo>
                  <a:pt x="201" y="43"/>
                </a:lnTo>
                <a:lnTo>
                  <a:pt x="195" y="51"/>
                </a:lnTo>
                <a:lnTo>
                  <a:pt x="188" y="56"/>
                </a:lnTo>
                <a:lnTo>
                  <a:pt x="182" y="61"/>
                </a:lnTo>
                <a:lnTo>
                  <a:pt x="175" y="64"/>
                </a:lnTo>
                <a:lnTo>
                  <a:pt x="169" y="65"/>
                </a:lnTo>
                <a:lnTo>
                  <a:pt x="156" y="65"/>
                </a:lnTo>
                <a:lnTo>
                  <a:pt x="143" y="61"/>
                </a:lnTo>
                <a:lnTo>
                  <a:pt x="130" y="53"/>
                </a:lnTo>
                <a:lnTo>
                  <a:pt x="117" y="43"/>
                </a:lnTo>
                <a:lnTo>
                  <a:pt x="104" y="32"/>
                </a:lnTo>
                <a:lnTo>
                  <a:pt x="91" y="22"/>
                </a:lnTo>
                <a:lnTo>
                  <a:pt x="78" y="11"/>
                </a:lnTo>
                <a:lnTo>
                  <a:pt x="65" y="5"/>
                </a:lnTo>
                <a:lnTo>
                  <a:pt x="52" y="0"/>
                </a:lnTo>
                <a:lnTo>
                  <a:pt x="39" y="0"/>
                </a:lnTo>
                <a:lnTo>
                  <a:pt x="33" y="1"/>
                </a:lnTo>
                <a:lnTo>
                  <a:pt x="26" y="4"/>
                </a:lnTo>
                <a:lnTo>
                  <a:pt x="20" y="9"/>
                </a:lnTo>
                <a:lnTo>
                  <a:pt x="13" y="14"/>
                </a:lnTo>
                <a:lnTo>
                  <a:pt x="7" y="22"/>
                </a:lnTo>
                <a:lnTo>
                  <a:pt x="0" y="32"/>
                </a:lnTo>
                <a:lnTo>
                  <a:pt x="0" y="218"/>
                </a:lnTo>
                <a:lnTo>
                  <a:pt x="7" y="207"/>
                </a:lnTo>
                <a:lnTo>
                  <a:pt x="13" y="199"/>
                </a:lnTo>
                <a:lnTo>
                  <a:pt x="20" y="194"/>
                </a:lnTo>
                <a:lnTo>
                  <a:pt x="26" y="189"/>
                </a:lnTo>
                <a:lnTo>
                  <a:pt x="33" y="186"/>
                </a:lnTo>
                <a:lnTo>
                  <a:pt x="39" y="185"/>
                </a:lnTo>
                <a:lnTo>
                  <a:pt x="52" y="185"/>
                </a:lnTo>
                <a:lnTo>
                  <a:pt x="65" y="190"/>
                </a:lnTo>
                <a:lnTo>
                  <a:pt x="78" y="197"/>
                </a:lnTo>
                <a:lnTo>
                  <a:pt x="91" y="207"/>
                </a:lnTo>
                <a:lnTo>
                  <a:pt x="104" y="218"/>
                </a:lnTo>
                <a:lnTo>
                  <a:pt x="117" y="228"/>
                </a:lnTo>
                <a:lnTo>
                  <a:pt x="130" y="238"/>
                </a:lnTo>
                <a:lnTo>
                  <a:pt x="143" y="246"/>
                </a:lnTo>
                <a:lnTo>
                  <a:pt x="156" y="250"/>
                </a:lnTo>
                <a:lnTo>
                  <a:pt x="169" y="250"/>
                </a:lnTo>
                <a:lnTo>
                  <a:pt x="175" y="249"/>
                </a:lnTo>
                <a:lnTo>
                  <a:pt x="182" y="246"/>
                </a:lnTo>
                <a:lnTo>
                  <a:pt x="188" y="241"/>
                </a:lnTo>
                <a:lnTo>
                  <a:pt x="195" y="236"/>
                </a:lnTo>
                <a:lnTo>
                  <a:pt x="201" y="228"/>
                </a:lnTo>
                <a:lnTo>
                  <a:pt x="208" y="218"/>
                </a:lnTo>
                <a:lnTo>
                  <a:pt x="208" y="3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381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7086928" y="3347935"/>
            <a:ext cx="0" cy="326943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7552595" y="3387436"/>
            <a:ext cx="62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 Narrow"/>
                <a:cs typeface="Arial Narrow"/>
              </a:rPr>
              <a:t>Finish</a:t>
            </a:r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 flipH="1">
            <a:off x="3874606" y="3781993"/>
            <a:ext cx="6903" cy="2231986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Bent Arrow 33"/>
          <p:cNvSpPr/>
          <p:nvPr/>
        </p:nvSpPr>
        <p:spPr>
          <a:xfrm>
            <a:off x="3880956" y="3503303"/>
            <a:ext cx="346845" cy="360134"/>
          </a:xfrm>
          <a:prstGeom prst="bentArrow">
            <a:avLst>
              <a:gd name="adj1" fmla="val 25000"/>
              <a:gd name="adj2" fmla="val 87"/>
              <a:gd name="adj3" fmla="val 33924"/>
              <a:gd name="adj4" fmla="val 85920"/>
            </a:avLst>
          </a:prstGeom>
          <a:ln w="3175" cmpd="sng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0" name="Bent Arrow 129"/>
          <p:cNvSpPr/>
          <p:nvPr/>
        </p:nvSpPr>
        <p:spPr>
          <a:xfrm rot="5400000">
            <a:off x="5798655" y="3493588"/>
            <a:ext cx="346845" cy="360134"/>
          </a:xfrm>
          <a:prstGeom prst="bentArrow">
            <a:avLst>
              <a:gd name="adj1" fmla="val 25000"/>
              <a:gd name="adj2" fmla="val 87"/>
              <a:gd name="adj3" fmla="val 33924"/>
              <a:gd name="adj4" fmla="val 85920"/>
            </a:avLst>
          </a:prstGeom>
          <a:ln w="3175" cmpd="sng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1" name="Bent Arrow 130"/>
          <p:cNvSpPr/>
          <p:nvPr/>
        </p:nvSpPr>
        <p:spPr>
          <a:xfrm rot="10800000">
            <a:off x="7552596" y="5811154"/>
            <a:ext cx="346845" cy="360134"/>
          </a:xfrm>
          <a:prstGeom prst="bentArrow">
            <a:avLst>
              <a:gd name="adj1" fmla="val 25000"/>
              <a:gd name="adj2" fmla="val 87"/>
              <a:gd name="adj3" fmla="val 33924"/>
              <a:gd name="adj4" fmla="val 85920"/>
            </a:avLst>
          </a:prstGeom>
          <a:ln w="3175" cmpd="sng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Bent Arrow 131"/>
          <p:cNvSpPr/>
          <p:nvPr/>
        </p:nvSpPr>
        <p:spPr>
          <a:xfrm rot="16200000">
            <a:off x="5798655" y="5817798"/>
            <a:ext cx="346845" cy="360134"/>
          </a:xfrm>
          <a:prstGeom prst="bentArrow">
            <a:avLst>
              <a:gd name="adj1" fmla="val 25000"/>
              <a:gd name="adj2" fmla="val 87"/>
              <a:gd name="adj3" fmla="val 33924"/>
              <a:gd name="adj4" fmla="val 85920"/>
            </a:avLst>
          </a:prstGeom>
          <a:ln w="3175" cmpd="sng"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3" name="Straight Connector 132"/>
          <p:cNvCxnSpPr/>
          <p:nvPr/>
        </p:nvCxnSpPr>
        <p:spPr>
          <a:xfrm flipH="1">
            <a:off x="7900547" y="3687941"/>
            <a:ext cx="6903" cy="2123986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endCxn id="34" idx="3"/>
          </p:cNvCxnSpPr>
          <p:nvPr/>
        </p:nvCxnSpPr>
        <p:spPr>
          <a:xfrm flipH="1">
            <a:off x="4227801" y="3493981"/>
            <a:ext cx="1564210" cy="9624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endCxn id="130" idx="3"/>
          </p:cNvCxnSpPr>
          <p:nvPr/>
        </p:nvCxnSpPr>
        <p:spPr>
          <a:xfrm flipV="1">
            <a:off x="5792010" y="3847078"/>
            <a:ext cx="359833" cy="2005780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endCxn id="132" idx="2"/>
          </p:cNvCxnSpPr>
          <p:nvPr/>
        </p:nvCxnSpPr>
        <p:spPr>
          <a:xfrm flipH="1" flipV="1">
            <a:off x="6152145" y="6170986"/>
            <a:ext cx="1400450" cy="303"/>
          </a:xfrm>
          <a:prstGeom prst="line">
            <a:avLst/>
          </a:prstGeom>
          <a:ln w="3175" cmpd="sng">
            <a:solidFill>
              <a:srgbClr val="FFFFFF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300605" y="376141"/>
            <a:ext cx="174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 Narrow"/>
                <a:cs typeface="Arial Narrow"/>
              </a:rPr>
              <a:t>SCIRA Team Race</a:t>
            </a:r>
            <a:endParaRPr lang="en-US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 flipV="1">
            <a:off x="2575397" y="1546442"/>
            <a:ext cx="0" cy="5133758"/>
          </a:xfrm>
          <a:prstGeom prst="line">
            <a:avLst/>
          </a:prstGeom>
          <a:ln w="38100" cmpd="dbl">
            <a:solidFill>
              <a:srgbClr val="FFFFFF"/>
            </a:soli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531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340</Words>
  <Application>Microsoft Macintosh PowerPoint</Application>
  <PresentationFormat>Presentazione su schermo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Office Theme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César TR</dc:creator>
  <cp:lastModifiedBy>PIETRO FANTONI</cp:lastModifiedBy>
  <cp:revision>11</cp:revision>
  <dcterms:created xsi:type="dcterms:W3CDTF">2016-04-12T08:07:24Z</dcterms:created>
  <dcterms:modified xsi:type="dcterms:W3CDTF">2016-04-24T17:48:20Z</dcterms:modified>
</cp:coreProperties>
</file>